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1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165" autoAdjust="0"/>
  </p:normalViewPr>
  <p:slideViewPr>
    <p:cSldViewPr snapToGrid="0">
      <p:cViewPr varScale="1">
        <p:scale>
          <a:sx n="85" d="100"/>
          <a:sy n="85" d="100"/>
        </p:scale>
        <p:origin x="46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1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69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53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5159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713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72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386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947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81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FD1B9-4D00-40D0-8FE9-DEDC5FEB3DCA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57C08-E9F4-41FA-88DB-46BA47089C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68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625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26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920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780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62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569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7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26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254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  <p:sldLayoutId id="2147483864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416D1-F60F-877B-965D-F7ADD861C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6"/>
            <a:ext cx="8689976" cy="7700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Hotel Rating Classification</a:t>
            </a:r>
            <a:endParaRPr lang="en-IN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9E1A448-2EBD-ACBD-7F8D-ADDD4FBAC4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Google Shape;338;p1">
            <a:extLst>
              <a:ext uri="{FF2B5EF4-FFF2-40B4-BE49-F238E27FC236}">
                <a16:creationId xmlns:a16="http://schemas.microsoft.com/office/drawing/2014/main" id="{4710137D-D954-10B3-4C6D-3FF18A6E4BA4}"/>
              </a:ext>
            </a:extLst>
          </p:cNvPr>
          <p:cNvSpPr txBox="1">
            <a:spLocks/>
          </p:cNvSpPr>
          <p:nvPr/>
        </p:nvSpPr>
        <p:spPr>
          <a:xfrm>
            <a:off x="2327033" y="2433494"/>
            <a:ext cx="4100661" cy="31237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000" tIns="45000" rIns="90000" bIns="45000" rtlCol="0" anchor="ctr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b="1" u="sng" dirty="0">
                <a:latin typeface="Calibri"/>
                <a:ea typeface="Calibri"/>
                <a:cs typeface="Calibri"/>
                <a:sym typeface="Calibri"/>
              </a:rPr>
              <a:t>Project Team Member's</a:t>
            </a:r>
            <a:r>
              <a:rPr lang="en-US" u="sng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Ms.Ashwini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Kullolli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Shreenidhi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Shreedhar Hegde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Mr.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Vikal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Prashant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Dhawane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Mr.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Shantanu.R.Chanekar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SHAIK ZEESHAN ALI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7666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1153-69E9-26C3-2343-DCB4FAB65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676835"/>
            <a:ext cx="10018713" cy="1135117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SemiBold SemiConden" panose="020B0502040204020203" pitchFamily="34" charset="0"/>
              </a:rPr>
              <a:t>Word Cloud for 1 Star Rating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1DE453-32F8-E91B-FC26-2ACB53431C7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53" y="2055826"/>
            <a:ext cx="8570259" cy="3932598"/>
          </a:xfrm>
        </p:spPr>
      </p:pic>
    </p:spTree>
    <p:extLst>
      <p:ext uri="{BB962C8B-B14F-4D97-AF65-F5344CB8AC3E}">
        <p14:creationId xmlns:p14="http://schemas.microsoft.com/office/powerpoint/2010/main" val="2272218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E00A8-D551-6C57-599B-E90240E59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345142"/>
            <a:ext cx="10018713" cy="1752599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SemiBold SemiConden" panose="020B0502040204020203" pitchFamily="34" charset="0"/>
              </a:rPr>
              <a:t>Word cloud for 2 Star Rating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353F59-9E46-57B6-5360-6FD09D22A17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635" y="2097741"/>
            <a:ext cx="7745506" cy="4159624"/>
          </a:xfrm>
        </p:spPr>
      </p:pic>
    </p:spTree>
    <p:extLst>
      <p:ext uri="{BB962C8B-B14F-4D97-AF65-F5344CB8AC3E}">
        <p14:creationId xmlns:p14="http://schemas.microsoft.com/office/powerpoint/2010/main" val="1024719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68C67-1DB7-3350-702B-6856AEB72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614364"/>
            <a:ext cx="10018713" cy="1752599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SemiBold SemiConden" panose="020B0502040204020203" pitchFamily="34" charset="0"/>
              </a:rPr>
              <a:t>Word Cloud for 3 Star Rating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4853CD-5665-3730-21B2-266DDDFE6C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69" y="2366963"/>
            <a:ext cx="6629262" cy="3424237"/>
          </a:xfrm>
        </p:spPr>
      </p:pic>
    </p:spTree>
    <p:extLst>
      <p:ext uri="{BB962C8B-B14F-4D97-AF65-F5344CB8AC3E}">
        <p14:creationId xmlns:p14="http://schemas.microsoft.com/office/powerpoint/2010/main" val="259199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FCD25-36D6-62E1-1C0E-87A4CA0A3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614364"/>
            <a:ext cx="10018713" cy="1752599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SemiBold SemiConden" panose="020B0502040204020203" pitchFamily="34" charset="0"/>
              </a:rPr>
              <a:t>Word Cloud for 4 Star Rating 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63FA42-5A21-0B39-738F-F267C8073E4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30" y="2097741"/>
            <a:ext cx="8516470" cy="4145895"/>
          </a:xfrm>
        </p:spPr>
      </p:pic>
    </p:spTree>
    <p:extLst>
      <p:ext uri="{BB962C8B-B14F-4D97-AF65-F5344CB8AC3E}">
        <p14:creationId xmlns:p14="http://schemas.microsoft.com/office/powerpoint/2010/main" val="3017753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BAA19-F37F-6F81-9F5A-429F03A5F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542365"/>
            <a:ext cx="10018713" cy="1752599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SemiBold SemiConden" panose="020B0502040204020203" pitchFamily="34" charset="0"/>
              </a:rPr>
              <a:t>Word Cloud for 5 Star Rating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5C2119-61B0-4E32-8A01-46B8FE70A84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858" y="2151529"/>
            <a:ext cx="8525435" cy="3801036"/>
          </a:xfrm>
        </p:spPr>
      </p:pic>
    </p:spTree>
    <p:extLst>
      <p:ext uri="{BB962C8B-B14F-4D97-AF65-F5344CB8AC3E}">
        <p14:creationId xmlns:p14="http://schemas.microsoft.com/office/powerpoint/2010/main" val="844574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B8073-3F4E-16F5-0D8C-C74401EF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  <a:endParaRPr lang="en-I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BC3F3C-564D-3675-E135-445F95AD1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412632"/>
              </p:ext>
            </p:extLst>
          </p:nvPr>
        </p:nvGraphicFramePr>
        <p:xfrm>
          <a:off x="2032000" y="2859741"/>
          <a:ext cx="8128000" cy="2672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22516912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90120832"/>
                    </a:ext>
                  </a:extLst>
                </a:gridCol>
              </a:tblGrid>
              <a:tr h="445397">
                <a:tc>
                  <a:txBody>
                    <a:bodyPr/>
                    <a:lstStyle/>
                    <a:p>
                      <a:r>
                        <a:rPr lang="en-US" dirty="0"/>
                        <a:t>Model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908865"/>
                  </a:ext>
                </a:extLst>
              </a:tr>
              <a:tr h="445397"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Logistic Regression</a:t>
                      </a:r>
                      <a:endParaRPr lang="en-IN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92.23111458130002%</a:t>
                      </a:r>
                      <a:endParaRPr lang="en-IN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186447"/>
                  </a:ext>
                </a:extLst>
              </a:tr>
              <a:tr h="445397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entury Gothic" panose="020B0502020202020204" pitchFamily="34" charset="0"/>
                        </a:rPr>
                        <a:t>XGBoost</a:t>
                      </a:r>
                      <a:endParaRPr lang="en-IN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90.02537575639273%</a:t>
                      </a:r>
                      <a:endParaRPr lang="en-IN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352366"/>
                  </a:ext>
                </a:extLst>
              </a:tr>
              <a:tr h="44539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entury Gothic" panose="020B0502020202020204" pitchFamily="34" charset="0"/>
                        </a:rPr>
                        <a:t>Light GBM</a:t>
                      </a:r>
                      <a:endParaRPr lang="en-IN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Century Gothic" panose="020B0502020202020204" pitchFamily="34" charset="0"/>
                        </a:rPr>
                        <a:t>92.5434315830568%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540404"/>
                  </a:ext>
                </a:extLst>
              </a:tr>
              <a:tr h="445397"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MLP Classifier</a:t>
                      </a:r>
                      <a:endParaRPr lang="en-IN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Century Gothic" panose="020B0502020202020204" pitchFamily="34" charset="0"/>
                        </a:rPr>
                        <a:t>92.5629513956666%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474287"/>
                  </a:ext>
                </a:extLst>
              </a:tr>
              <a:tr h="445397"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Random Forest</a:t>
                      </a:r>
                      <a:endParaRPr lang="en-IN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Century Gothic" panose="020B0502020202020204" pitchFamily="34" charset="0"/>
                        </a:rPr>
                        <a:t>89.42026156548897%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924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3012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F3463-5577-D8FD-75DE-6184AAFD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981635"/>
          </a:xfrm>
        </p:spPr>
        <p:txBody>
          <a:bodyPr/>
          <a:lstStyle/>
          <a:p>
            <a:r>
              <a:rPr lang="en-US" dirty="0"/>
              <a:t>Logistic Regression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B6965-5328-5274-DCD7-59F939D40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627" y="1667435"/>
            <a:ext cx="4016088" cy="30558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D5744F-AEEB-B06C-80F6-F6729047A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402" y="1667435"/>
            <a:ext cx="5513056" cy="381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78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DB10-03F1-DB3B-FBDA-8661A0F79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47165"/>
          </a:xfrm>
        </p:spPr>
        <p:txBody>
          <a:bodyPr/>
          <a:lstStyle/>
          <a:p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XGBoost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13814-9D01-B52B-18E0-83EE1A536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433" y="1532965"/>
            <a:ext cx="3977985" cy="310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3D49EE-6E9E-B3F7-D959-CECDF9300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625" y="1532965"/>
            <a:ext cx="5513056" cy="381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69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470A-42B2-07EB-D6B3-2CE2C5261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891988"/>
          </a:xfrm>
        </p:spPr>
        <p:txBody>
          <a:bodyPr/>
          <a:lstStyle/>
          <a:p>
            <a:r>
              <a:rPr lang="en-US" dirty="0"/>
              <a:t>Light GBM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524B70-4001-C123-B187-F27A78F5C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1577789"/>
            <a:ext cx="4092295" cy="3246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52EF0D-E460-2F0D-A337-57FE502D7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402" y="1577789"/>
            <a:ext cx="5513056" cy="381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1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6F98-235C-5D44-01A7-F13CB00D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75447"/>
          </a:xfrm>
        </p:spPr>
        <p:txBody>
          <a:bodyPr/>
          <a:lstStyle/>
          <a:p>
            <a:r>
              <a:rPr lang="en-US" dirty="0"/>
              <a:t>MLP Classifier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7ABB8-E480-620E-50A5-AA36B6D7A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08" y="1461247"/>
            <a:ext cx="4038950" cy="3177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61346E-D4D3-599D-551E-667101293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13" y="1461247"/>
            <a:ext cx="5513056" cy="381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6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5350A-FB72-9C3B-D447-95FCEDE4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</a:rPr>
              <a:t>Context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75B44-B8F8-2C03-E79F-8345F1600C2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sz="2800" dirty="0">
                <a:latin typeface="Calibri"/>
                <a:ea typeface="Calibri"/>
                <a:cs typeface="Calibri"/>
              </a:rPr>
              <a:t>Business Problem Understanding</a:t>
            </a:r>
          </a:p>
          <a:p>
            <a:pPr>
              <a:buClr>
                <a:srgbClr val="1287C3"/>
              </a:buClr>
            </a:pPr>
            <a:r>
              <a:rPr lang="en-IN" sz="2800" dirty="0">
                <a:latin typeface="Calibri"/>
                <a:ea typeface="Calibri"/>
                <a:cs typeface="Calibri"/>
              </a:rPr>
              <a:t>Business Objective</a:t>
            </a:r>
          </a:p>
          <a:p>
            <a:pPr>
              <a:buClr>
                <a:srgbClr val="1287C3"/>
              </a:buClr>
            </a:pPr>
            <a:r>
              <a:rPr lang="en-IN" sz="2800" dirty="0">
                <a:latin typeface="Calibri"/>
                <a:ea typeface="Calibri"/>
                <a:cs typeface="Calibri"/>
              </a:rPr>
              <a:t>EDA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568472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1F03-CDAB-CC51-57A6-AD7D7D3B6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963706"/>
          </a:xfrm>
        </p:spPr>
        <p:txBody>
          <a:bodyPr/>
          <a:lstStyle/>
          <a:p>
            <a:r>
              <a:rPr lang="en-US" dirty="0"/>
              <a:t>Random Forest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675A9-7D2F-CD2C-779B-3422322F0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80" y="1649507"/>
            <a:ext cx="3985605" cy="3101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9B2E43-3D63-77D1-B2F8-41833F1B4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917" y="1649507"/>
            <a:ext cx="5513056" cy="381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26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05B59-0064-7A1F-0E4E-8B6499191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309F5-9D4C-8B4D-0A06-551A3D5E3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Eda: The data was unclean containing slangs (words not recognisable to model) or spelling mistakes. We proceeded by deleting such words.</a:t>
            </a:r>
          </a:p>
          <a:p>
            <a:endParaRPr lang="en-IN" dirty="0"/>
          </a:p>
          <a:p>
            <a:r>
              <a:rPr lang="en-IN" dirty="0"/>
              <a:t>Model Building: We chose the </a:t>
            </a:r>
            <a:r>
              <a:rPr lang="en-IN" dirty="0" err="1"/>
              <a:t>LightBGM</a:t>
            </a:r>
            <a:r>
              <a:rPr lang="en-IN" dirty="0"/>
              <a:t> model for deployment as it had the highest accuracy of 92.5%. But here challenge being as we the model </a:t>
            </a:r>
            <a:r>
              <a:rPr lang="en-IN" dirty="0" err="1"/>
              <a:t>was’nt</a:t>
            </a:r>
            <a:r>
              <a:rPr lang="en-IN" dirty="0"/>
              <a:t> compatible with usual </a:t>
            </a:r>
            <a:r>
              <a:rPr lang="en-IN"/>
              <a:t>CSR Matrix.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0965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4A136-E3D4-B348-7D42-5101A74B9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Streamlit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2EF25-720D-A069-8CAF-A7B7824F1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662519"/>
            <a:ext cx="8946541" cy="419548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We are using </a:t>
            </a:r>
            <a:r>
              <a:rPr lang="en-US" b="1" dirty="0">
                <a:solidFill>
                  <a:srgbClr val="92D050"/>
                </a:solidFill>
              </a:rPr>
              <a:t>Streamlit</a:t>
            </a:r>
            <a:r>
              <a:rPr lang="en-US" dirty="0"/>
              <a:t> to deploy the model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Using </a:t>
            </a:r>
            <a:r>
              <a:rPr lang="en-US" b="1" dirty="0">
                <a:solidFill>
                  <a:srgbClr val="92D050"/>
                </a:solidFill>
              </a:rPr>
              <a:t>pickle</a:t>
            </a:r>
            <a:r>
              <a:rPr lang="en-US" dirty="0"/>
              <a:t> we dump the model in a </a:t>
            </a:r>
            <a:r>
              <a:rPr lang="en-US" dirty="0" err="1"/>
              <a:t>pkl</a:t>
            </a:r>
            <a:r>
              <a:rPr lang="en-US" dirty="0"/>
              <a:t> file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We created the architecture of the </a:t>
            </a:r>
            <a:r>
              <a:rPr lang="en-US" b="1" dirty="0">
                <a:solidFill>
                  <a:srgbClr val="92D050"/>
                </a:solidFill>
              </a:rPr>
              <a:t>web Application </a:t>
            </a:r>
            <a:r>
              <a:rPr lang="en-US" dirty="0"/>
              <a:t>using Streamlit methods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We load the same model using it’s pickle file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We feed the date value to the model and print the </a:t>
            </a:r>
            <a:r>
              <a:rPr lang="en-US" b="1" dirty="0">
                <a:solidFill>
                  <a:srgbClr val="92D050"/>
                </a:solidFill>
              </a:rPr>
              <a:t>prediction </a:t>
            </a:r>
            <a:endParaRPr lang="en-IN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297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53C7A-51D8-F974-C27A-EED7BC195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883024"/>
          </a:xfrm>
        </p:spPr>
        <p:txBody>
          <a:bodyPr/>
          <a:lstStyle/>
          <a:p>
            <a:r>
              <a:rPr lang="en-US" dirty="0"/>
              <a:t>Web Interface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CF355-CCB3-BB36-72C7-C58F8499C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9" t="7667" b="5500"/>
          <a:stretch/>
        </p:blipFill>
        <p:spPr>
          <a:xfrm>
            <a:off x="623519" y="1667434"/>
            <a:ext cx="10944962" cy="46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72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277C7-4C67-D464-766F-90F10A70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044387"/>
          </a:xfrm>
        </p:spPr>
        <p:txBody>
          <a:bodyPr/>
          <a:lstStyle/>
          <a:p>
            <a:r>
              <a:rPr lang="en-US" dirty="0"/>
              <a:t>Keywords Web Interface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B07B8-817A-CBA1-05A0-6F2B57373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06" y="1388535"/>
            <a:ext cx="11178988" cy="537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74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BA5F0-943E-80E5-35DF-327960C73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700" y="2846295"/>
            <a:ext cx="9404723" cy="1400530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2999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4580-BCE8-79C8-2113-560A467EF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Business problem understanding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18B4-D90B-D34B-29CE-306E48FB401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dirty="0">
                <a:ea typeface="+mn-lt"/>
                <a:cs typeface="+mn-lt"/>
              </a:rPr>
              <a:t>The classifications are: Tourist (★) | Standard (★★) | Comfort (★★★) | First Class (★★★★) | Luxury (★★★★★)</a:t>
            </a:r>
          </a:p>
          <a:p>
            <a:pPr>
              <a:buClr>
                <a:srgbClr val="1287C3"/>
              </a:buClr>
            </a:pPr>
            <a:r>
              <a:rPr lang="en-IN" dirty="0"/>
              <a:t>From the initial purpose of informing travellers on basic facilities that can be expected, the objectives of hotel rating have expanded into a focus on the hotel experience as a whole.</a:t>
            </a:r>
          </a:p>
        </p:txBody>
      </p:sp>
    </p:spTree>
    <p:extLst>
      <p:ext uri="{BB962C8B-B14F-4D97-AF65-F5344CB8AC3E}">
        <p14:creationId xmlns:p14="http://schemas.microsoft.com/office/powerpoint/2010/main" val="3073957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6B1EF-B817-E5EE-6312-2AF82D3D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Business objective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EA2F4-25FD-EAC9-E64E-D9923E12BF2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ea typeface="+mn-lt"/>
                <a:cs typeface="+mn-lt"/>
              </a:rPr>
              <a:t>To understand the dataset and what the customers are looking online when booking a hotel</a:t>
            </a:r>
          </a:p>
          <a:p>
            <a:pPr>
              <a:buClr>
                <a:srgbClr val="1287C3"/>
              </a:buClr>
            </a:pPr>
            <a:r>
              <a:rPr lang="en-IN" dirty="0">
                <a:ea typeface="+mn-lt"/>
                <a:cs typeface="+mn-lt"/>
              </a:rPr>
              <a:t>Hotel ratings are often used to classify hotels according to their quality.</a:t>
            </a:r>
          </a:p>
          <a:p>
            <a:pPr>
              <a:buClr>
                <a:srgbClr val="1287C3"/>
              </a:buClr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9084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D72D-154D-3744-50D4-F032088D7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519035"/>
            <a:ext cx="10364451" cy="1596177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tx1">
                    <a:lumMod val="95000"/>
                  </a:schemeClr>
                </a:solidFill>
              </a:rPr>
              <a:t>EDA</a:t>
            </a:r>
            <a:r>
              <a:rPr lang="en-US" sz="7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7200" dirty="0">
                <a:solidFill>
                  <a:schemeClr val="tx1">
                    <a:lumMod val="95000"/>
                  </a:schemeClr>
                </a:solidFill>
              </a:rPr>
              <a:t>Visualization</a:t>
            </a:r>
            <a:r>
              <a:rPr lang="en-US" sz="7200" dirty="0"/>
              <a:t> 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2072404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1B574-5B99-20AC-14F2-7DE37B46A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448" y="685800"/>
            <a:ext cx="10005576" cy="924910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Ratings of Hotel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843C25-B73A-2746-5EE1-4A60D0F19A5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06" y="1717050"/>
            <a:ext cx="8056180" cy="464789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496760-5535-C847-7DF2-BED073055BF5}"/>
              </a:ext>
            </a:extLst>
          </p:cNvPr>
          <p:cNvSpPr txBox="1"/>
          <p:nvPr/>
        </p:nvSpPr>
        <p:spPr>
          <a:xfrm>
            <a:off x="8981966" y="2242207"/>
            <a:ext cx="2728309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</a:rPr>
              <a:t>The hotel is </a:t>
            </a:r>
            <a:r>
              <a:rPr lang="en-US" sz="2000" dirty="0">
                <a:solidFill>
                  <a:srgbClr val="00B0F0"/>
                </a:solidFill>
                <a:latin typeface="Calibri"/>
                <a:ea typeface="Calibri"/>
                <a:cs typeface="Calibri"/>
              </a:rPr>
              <a:t>working efficiently </a:t>
            </a:r>
            <a:r>
              <a:rPr lang="en-US" sz="2000" dirty="0">
                <a:latin typeface="Calibri"/>
                <a:ea typeface="Calibri"/>
                <a:cs typeface="Calibri"/>
              </a:rPr>
              <a:t>on its own.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</a:rPr>
              <a:t>More than half of the customers had given a </a:t>
            </a:r>
            <a:r>
              <a:rPr lang="en-US" sz="2000" dirty="0">
                <a:solidFill>
                  <a:srgbClr val="00B0F0"/>
                </a:solidFill>
                <a:latin typeface="Calibri"/>
                <a:ea typeface="Calibri"/>
                <a:cs typeface="Calibri"/>
              </a:rPr>
              <a:t>positive feedback.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</a:rPr>
              <a:t>We will try to figure out the problems with </a:t>
            </a:r>
            <a:r>
              <a:rPr lang="en-US" sz="2000" dirty="0">
                <a:solidFill>
                  <a:srgbClr val="0070C0"/>
                </a:solidFill>
                <a:latin typeface="Calibri"/>
                <a:ea typeface="Calibri"/>
                <a:cs typeface="Calibri"/>
              </a:rPr>
              <a:t>1,2,3</a:t>
            </a:r>
            <a:r>
              <a:rPr lang="en-US" sz="2000" dirty="0">
                <a:latin typeface="Calibri"/>
                <a:ea typeface="Calibri"/>
                <a:cs typeface="Calibri"/>
              </a:rPr>
              <a:t> star ratings.</a:t>
            </a:r>
          </a:p>
        </p:txBody>
      </p:sp>
    </p:spTree>
    <p:extLst>
      <p:ext uri="{BB962C8B-B14F-4D97-AF65-F5344CB8AC3E}">
        <p14:creationId xmlns:p14="http://schemas.microsoft.com/office/powerpoint/2010/main" val="1701617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FEE0A-C52B-3A50-C64F-3B1D1CF51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REVIEWS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D2C951-7B81-A016-5C4A-7BD665237AD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40" y="2214694"/>
            <a:ext cx="3424237" cy="342423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C5A5DE-9922-6D72-AF81-22545213B258}"/>
              </a:ext>
            </a:extLst>
          </p:cNvPr>
          <p:cNvSpPr txBox="1"/>
          <p:nvPr/>
        </p:nvSpPr>
        <p:spPr>
          <a:xfrm>
            <a:off x="6656551" y="2268482"/>
            <a:ext cx="3293240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</a:rPr>
              <a:t>The rating between1-3 are considered as negative ratings  which  comprises of around </a:t>
            </a:r>
            <a:r>
              <a:rPr lang="en-US" sz="2000" dirty="0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26.3%</a:t>
            </a:r>
            <a:r>
              <a:rPr lang="en-US" sz="2000" dirty="0">
                <a:latin typeface="Calibri"/>
                <a:ea typeface="Calibri"/>
                <a:cs typeface="Calibri"/>
              </a:rPr>
              <a:t> as per the dataset given.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</a:rPr>
              <a:t>The rating 4&amp;5 are  considered as positive ratings which comprises of around </a:t>
            </a:r>
            <a:r>
              <a:rPr lang="en-US" sz="2000" dirty="0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73.7% </a:t>
            </a:r>
            <a:r>
              <a:rPr lang="en-US" sz="2000" dirty="0">
                <a:latin typeface="Calibri"/>
                <a:ea typeface="Calibri"/>
                <a:cs typeface="Calibri"/>
              </a:rPr>
              <a:t>as per the dataset given.</a:t>
            </a:r>
          </a:p>
        </p:txBody>
      </p:sp>
    </p:spTree>
    <p:extLst>
      <p:ext uri="{BB962C8B-B14F-4D97-AF65-F5344CB8AC3E}">
        <p14:creationId xmlns:p14="http://schemas.microsoft.com/office/powerpoint/2010/main" val="31619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74241-C3B4-4651-A6F7-3BD6A8849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Frequently Occurring Phrases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EFE788-4BA6-CB52-BCFB-E15F144C00A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601" y="2366963"/>
            <a:ext cx="8002798" cy="3424237"/>
          </a:xfrm>
        </p:spPr>
      </p:pic>
    </p:spTree>
    <p:extLst>
      <p:ext uri="{BB962C8B-B14F-4D97-AF65-F5344CB8AC3E}">
        <p14:creationId xmlns:p14="http://schemas.microsoft.com/office/powerpoint/2010/main" val="4058287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3F5E4-9445-4683-83E9-E18D87212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Word Cloud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1E18B-68A5-2B07-7146-5F45117064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latin typeface="Bahnschrift SemiBold SemiConden" panose="020B0502040204020203" pitchFamily="34" charset="0"/>
              </a:rPr>
              <a:t>Word cloud for </a:t>
            </a:r>
            <a:r>
              <a:rPr lang="en-US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1 star</a:t>
            </a:r>
          </a:p>
          <a:p>
            <a:r>
              <a:rPr lang="en-US" dirty="0">
                <a:latin typeface="Bahnschrift SemiBold SemiConden" panose="020B0502040204020203" pitchFamily="34" charset="0"/>
              </a:rPr>
              <a:t>Word cloud for </a:t>
            </a:r>
            <a:r>
              <a:rPr lang="en-US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2 star </a:t>
            </a:r>
          </a:p>
          <a:p>
            <a:r>
              <a:rPr lang="en-US" dirty="0">
                <a:latin typeface="Bahnschrift SemiBold SemiConden" panose="020B0502040204020203" pitchFamily="34" charset="0"/>
              </a:rPr>
              <a:t>Word cloud for </a:t>
            </a:r>
            <a:r>
              <a:rPr lang="en-US" dirty="0">
                <a:solidFill>
                  <a:srgbClr val="FFC000"/>
                </a:solidFill>
                <a:latin typeface="Bahnschrift SemiBold SemiConden" panose="020B0502040204020203" pitchFamily="34" charset="0"/>
              </a:rPr>
              <a:t>3 star</a:t>
            </a:r>
          </a:p>
          <a:p>
            <a:r>
              <a:rPr lang="en-US" dirty="0">
                <a:latin typeface="Bahnschrift SemiBold SemiConden" panose="020B0502040204020203" pitchFamily="34" charset="0"/>
              </a:rPr>
              <a:t>Word cloud for </a:t>
            </a:r>
            <a:r>
              <a:rPr lang="en-US" dirty="0">
                <a:solidFill>
                  <a:srgbClr val="00B050"/>
                </a:solidFill>
                <a:latin typeface="Bahnschrift SemiBold SemiConden" panose="020B0502040204020203" pitchFamily="34" charset="0"/>
              </a:rPr>
              <a:t>4 star</a:t>
            </a:r>
          </a:p>
          <a:p>
            <a:r>
              <a:rPr lang="en-US" dirty="0">
                <a:latin typeface="Bahnschrift SemiBold SemiConden" panose="020B0502040204020203" pitchFamily="34" charset="0"/>
              </a:rPr>
              <a:t>Word cloud for </a:t>
            </a:r>
            <a:r>
              <a:rPr lang="en-US" dirty="0">
                <a:solidFill>
                  <a:srgbClr val="00B050"/>
                </a:solidFill>
                <a:latin typeface="Bahnschrift SemiBold SemiConden" panose="020B0502040204020203" pitchFamily="34" charset="0"/>
              </a:rPr>
              <a:t>5 star</a:t>
            </a:r>
          </a:p>
        </p:txBody>
      </p:sp>
    </p:spTree>
    <p:extLst>
      <p:ext uri="{BB962C8B-B14F-4D97-AF65-F5344CB8AC3E}">
        <p14:creationId xmlns:p14="http://schemas.microsoft.com/office/powerpoint/2010/main" val="9762183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110</TotalTime>
  <Words>423</Words>
  <Application>Microsoft Office PowerPoint</Application>
  <PresentationFormat>Widescreen</PresentationFormat>
  <Paragraphs>68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Bahnschrift SemiBold SemiConden</vt:lpstr>
      <vt:lpstr>Calibri</vt:lpstr>
      <vt:lpstr>Century Gothic</vt:lpstr>
      <vt:lpstr>Wingdings</vt:lpstr>
      <vt:lpstr>Wingdings 3</vt:lpstr>
      <vt:lpstr>Ion</vt:lpstr>
      <vt:lpstr>Hotel Rating Classification</vt:lpstr>
      <vt:lpstr>Context</vt:lpstr>
      <vt:lpstr>Business problem understanding</vt:lpstr>
      <vt:lpstr>Business objective</vt:lpstr>
      <vt:lpstr>EDA Visualization </vt:lpstr>
      <vt:lpstr>Ratings of Hotel</vt:lpstr>
      <vt:lpstr>REVIEWS</vt:lpstr>
      <vt:lpstr>Frequently Occurring Phrases</vt:lpstr>
      <vt:lpstr>Word Cloud</vt:lpstr>
      <vt:lpstr>Word Cloud for 1 Star Rating</vt:lpstr>
      <vt:lpstr>Word cloud for 2 Star Rating</vt:lpstr>
      <vt:lpstr>Word Cloud for 3 Star Rating</vt:lpstr>
      <vt:lpstr>Word Cloud for 4 Star Rating </vt:lpstr>
      <vt:lpstr>Word Cloud for 5 Star Rating</vt:lpstr>
      <vt:lpstr>Model Building</vt:lpstr>
      <vt:lpstr>Logistic Regression </vt:lpstr>
      <vt:lpstr>XGBoost</vt:lpstr>
      <vt:lpstr>Light GBM</vt:lpstr>
      <vt:lpstr>MLP Classifier</vt:lpstr>
      <vt:lpstr>Random Forest</vt:lpstr>
      <vt:lpstr>Challenges</vt:lpstr>
      <vt:lpstr>Streamlit </vt:lpstr>
      <vt:lpstr>Web Interface</vt:lpstr>
      <vt:lpstr>Keywords Web Interface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rating classification</dc:title>
  <dc:creator>Himanshu Patil</dc:creator>
  <cp:lastModifiedBy>shantanu chanekar</cp:lastModifiedBy>
  <cp:revision>137</cp:revision>
  <dcterms:created xsi:type="dcterms:W3CDTF">2022-12-27T07:58:19Z</dcterms:created>
  <dcterms:modified xsi:type="dcterms:W3CDTF">2023-09-21T09:12:16Z</dcterms:modified>
</cp:coreProperties>
</file>